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sldIdLst>
    <p:sldId id="259" r:id="rId2"/>
    <p:sldId id="260" r:id="rId3"/>
    <p:sldId id="273" r:id="rId4"/>
    <p:sldId id="257" r:id="rId5"/>
    <p:sldId id="276" r:id="rId6"/>
    <p:sldId id="258" r:id="rId7"/>
    <p:sldId id="282" r:id="rId8"/>
    <p:sldId id="283" r:id="rId9"/>
    <p:sldId id="284" r:id="rId10"/>
    <p:sldId id="285" r:id="rId11"/>
    <p:sldId id="305" r:id="rId12"/>
    <p:sldId id="287" r:id="rId13"/>
    <p:sldId id="269" r:id="rId14"/>
    <p:sldId id="290" r:id="rId15"/>
    <p:sldId id="291" r:id="rId16"/>
    <p:sldId id="293" r:id="rId17"/>
    <p:sldId id="294" r:id="rId18"/>
    <p:sldId id="270" r:id="rId19"/>
    <p:sldId id="303" r:id="rId20"/>
    <p:sldId id="302" r:id="rId21"/>
    <p:sldId id="304" r:id="rId22"/>
    <p:sldId id="297" r:id="rId23"/>
    <p:sldId id="298" r:id="rId24"/>
    <p:sldId id="267" r:id="rId25"/>
    <p:sldId id="299" r:id="rId26"/>
    <p:sldId id="268" r:id="rId27"/>
    <p:sldId id="300" r:id="rId28"/>
    <p:sldId id="263" r:id="rId29"/>
    <p:sldId id="301" r:id="rId30"/>
  </p:sldIdLst>
  <p:sldSz cx="12192000" cy="6858000"/>
  <p:notesSz cx="6858000" cy="9144000"/>
  <p:embeddedFontLs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F18AC-CBBB-4648-B248-8A5DBCB1BBC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7EAEFA-1EEF-4791-ADF8-486097CB8DB7}">
      <dgm:prSet/>
      <dgm:spPr/>
      <dgm:t>
        <a:bodyPr/>
        <a:lstStyle/>
        <a:p>
          <a:r>
            <a:rPr lang="hr-HR"/>
            <a:t>1. Hidroskelet</a:t>
          </a:r>
          <a:endParaRPr lang="en-US"/>
        </a:p>
      </dgm:t>
    </dgm:pt>
    <dgm:pt modelId="{BFE0BA03-CCCA-43A6-A2E5-CBAFF2C8F31C}" type="parTrans" cxnId="{81D8074F-1272-4A2D-86EE-73A8B32EA573}">
      <dgm:prSet/>
      <dgm:spPr/>
      <dgm:t>
        <a:bodyPr/>
        <a:lstStyle/>
        <a:p>
          <a:endParaRPr lang="en-US"/>
        </a:p>
      </dgm:t>
    </dgm:pt>
    <dgm:pt modelId="{6738E16F-7EBA-4A2B-8801-FFA107E3174D}" type="sibTrans" cxnId="{81D8074F-1272-4A2D-86EE-73A8B32EA573}">
      <dgm:prSet/>
      <dgm:spPr/>
      <dgm:t>
        <a:bodyPr/>
        <a:lstStyle/>
        <a:p>
          <a:endParaRPr lang="en-US"/>
        </a:p>
      </dgm:t>
    </dgm:pt>
    <dgm:pt modelId="{A68AE86C-4AF3-41CE-9901-8FB4F1AC21C6}">
      <dgm:prSet/>
      <dgm:spPr/>
      <dgm:t>
        <a:bodyPr/>
        <a:lstStyle/>
        <a:p>
          <a:r>
            <a:rPr lang="hr-HR"/>
            <a:t>2. Vanjski kostur</a:t>
          </a:r>
          <a:endParaRPr lang="en-US"/>
        </a:p>
      </dgm:t>
    </dgm:pt>
    <dgm:pt modelId="{5BF3A94E-BD5A-436B-A930-ECA4E1154DFD}" type="parTrans" cxnId="{6AAA080F-E855-40E1-9B99-563C7D5C8710}">
      <dgm:prSet/>
      <dgm:spPr/>
      <dgm:t>
        <a:bodyPr/>
        <a:lstStyle/>
        <a:p>
          <a:endParaRPr lang="en-US"/>
        </a:p>
      </dgm:t>
    </dgm:pt>
    <dgm:pt modelId="{BB7377A5-BB79-4727-9B85-CF7DAEC4D46D}" type="sibTrans" cxnId="{6AAA080F-E855-40E1-9B99-563C7D5C8710}">
      <dgm:prSet/>
      <dgm:spPr/>
      <dgm:t>
        <a:bodyPr/>
        <a:lstStyle/>
        <a:p>
          <a:endParaRPr lang="en-US"/>
        </a:p>
      </dgm:t>
    </dgm:pt>
    <dgm:pt modelId="{B9304AE0-8835-40EB-AE74-28CA6E4AEE7C}">
      <dgm:prSet/>
      <dgm:spPr/>
      <dgm:t>
        <a:bodyPr/>
        <a:lstStyle/>
        <a:p>
          <a:r>
            <a:rPr lang="hr-HR"/>
            <a:t>3. Unutarnji kostur</a:t>
          </a:r>
          <a:endParaRPr lang="en-US"/>
        </a:p>
      </dgm:t>
    </dgm:pt>
    <dgm:pt modelId="{C65E8F9A-0CBD-416F-88A4-B94B51551A3D}" type="parTrans" cxnId="{A79E46C6-0923-488B-9C80-11823A322FD2}">
      <dgm:prSet/>
      <dgm:spPr/>
      <dgm:t>
        <a:bodyPr/>
        <a:lstStyle/>
        <a:p>
          <a:endParaRPr lang="en-US"/>
        </a:p>
      </dgm:t>
    </dgm:pt>
    <dgm:pt modelId="{10620047-A7D0-4557-9D82-C692A7DA2808}" type="sibTrans" cxnId="{A79E46C6-0923-488B-9C80-11823A322FD2}">
      <dgm:prSet/>
      <dgm:spPr/>
      <dgm:t>
        <a:bodyPr/>
        <a:lstStyle/>
        <a:p>
          <a:endParaRPr lang="en-US"/>
        </a:p>
      </dgm:t>
    </dgm:pt>
    <dgm:pt modelId="{B4E10C0F-5C20-40E9-B103-7FD94050E7CB}" type="pres">
      <dgm:prSet presAssocID="{21FF18AC-CBBB-4648-B248-8A5DBCB1BB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15AA9ABB-1C6D-402A-91DB-D54DF9609D21}" type="pres">
      <dgm:prSet presAssocID="{4F7EAEFA-1EEF-4791-ADF8-486097CB8DB7}" presName="hierRoot1" presStyleCnt="0"/>
      <dgm:spPr/>
    </dgm:pt>
    <dgm:pt modelId="{AD67714E-085F-49E7-ABA5-595C3B61856C}" type="pres">
      <dgm:prSet presAssocID="{4F7EAEFA-1EEF-4791-ADF8-486097CB8DB7}" presName="composite" presStyleCnt="0"/>
      <dgm:spPr/>
    </dgm:pt>
    <dgm:pt modelId="{A35B6B71-DB4D-4FB3-865B-9BD9371A5819}" type="pres">
      <dgm:prSet presAssocID="{4F7EAEFA-1EEF-4791-ADF8-486097CB8DB7}" presName="background" presStyleLbl="node0" presStyleIdx="0" presStyleCnt="3"/>
      <dgm:spPr/>
    </dgm:pt>
    <dgm:pt modelId="{35392ED6-A40C-4503-9479-FB2176A283D1}" type="pres">
      <dgm:prSet presAssocID="{4F7EAEFA-1EEF-4791-ADF8-486097CB8DB7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BC955D71-B930-492C-BBF3-62FC2AA54ABF}" type="pres">
      <dgm:prSet presAssocID="{4F7EAEFA-1EEF-4791-ADF8-486097CB8DB7}" presName="hierChild2" presStyleCnt="0"/>
      <dgm:spPr/>
    </dgm:pt>
    <dgm:pt modelId="{DD93A3F6-7923-48A0-8911-F3FDB484D849}" type="pres">
      <dgm:prSet presAssocID="{A68AE86C-4AF3-41CE-9901-8FB4F1AC21C6}" presName="hierRoot1" presStyleCnt="0"/>
      <dgm:spPr/>
    </dgm:pt>
    <dgm:pt modelId="{A4578534-AE3D-460B-BF1F-EE734E53D722}" type="pres">
      <dgm:prSet presAssocID="{A68AE86C-4AF3-41CE-9901-8FB4F1AC21C6}" presName="composite" presStyleCnt="0"/>
      <dgm:spPr/>
    </dgm:pt>
    <dgm:pt modelId="{18DC46D5-6271-474D-B1AA-B314E43D6275}" type="pres">
      <dgm:prSet presAssocID="{A68AE86C-4AF3-41CE-9901-8FB4F1AC21C6}" presName="background" presStyleLbl="node0" presStyleIdx="1" presStyleCnt="3"/>
      <dgm:spPr/>
    </dgm:pt>
    <dgm:pt modelId="{8599FBA2-BF0C-4AE2-AC5E-A6A4BFB46991}" type="pres">
      <dgm:prSet presAssocID="{A68AE86C-4AF3-41CE-9901-8FB4F1AC21C6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67EDA14-5B3E-40F1-A734-53E1B3FC5FCE}" type="pres">
      <dgm:prSet presAssocID="{A68AE86C-4AF3-41CE-9901-8FB4F1AC21C6}" presName="hierChild2" presStyleCnt="0"/>
      <dgm:spPr/>
    </dgm:pt>
    <dgm:pt modelId="{092AF0E7-ECD1-425A-BC65-8EE6FAE25E18}" type="pres">
      <dgm:prSet presAssocID="{B9304AE0-8835-40EB-AE74-28CA6E4AEE7C}" presName="hierRoot1" presStyleCnt="0"/>
      <dgm:spPr/>
    </dgm:pt>
    <dgm:pt modelId="{30216105-BE9B-40CC-8DCF-672198543576}" type="pres">
      <dgm:prSet presAssocID="{B9304AE0-8835-40EB-AE74-28CA6E4AEE7C}" presName="composite" presStyleCnt="0"/>
      <dgm:spPr/>
    </dgm:pt>
    <dgm:pt modelId="{3EBB1B93-4961-43B1-8FFD-99F33952343C}" type="pres">
      <dgm:prSet presAssocID="{B9304AE0-8835-40EB-AE74-28CA6E4AEE7C}" presName="background" presStyleLbl="node0" presStyleIdx="2" presStyleCnt="3"/>
      <dgm:spPr/>
    </dgm:pt>
    <dgm:pt modelId="{0D3BF04F-5730-4600-8C14-FEF02CC2DD8C}" type="pres">
      <dgm:prSet presAssocID="{B9304AE0-8835-40EB-AE74-28CA6E4AEE7C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9C82DF4-8958-4201-87B5-F4C9C683F5F7}" type="pres">
      <dgm:prSet presAssocID="{B9304AE0-8835-40EB-AE74-28CA6E4AEE7C}" presName="hierChild2" presStyleCnt="0"/>
      <dgm:spPr/>
    </dgm:pt>
  </dgm:ptLst>
  <dgm:cxnLst>
    <dgm:cxn modelId="{81D8074F-1272-4A2D-86EE-73A8B32EA573}" srcId="{21FF18AC-CBBB-4648-B248-8A5DBCB1BBC2}" destId="{4F7EAEFA-1EEF-4791-ADF8-486097CB8DB7}" srcOrd="0" destOrd="0" parTransId="{BFE0BA03-CCCA-43A6-A2E5-CBAFF2C8F31C}" sibTransId="{6738E16F-7EBA-4A2B-8801-FFA107E3174D}"/>
    <dgm:cxn modelId="{8DEDEDC1-4BC0-4AC1-BCFC-3E2A170304BD}" type="presOf" srcId="{A68AE86C-4AF3-41CE-9901-8FB4F1AC21C6}" destId="{8599FBA2-BF0C-4AE2-AC5E-A6A4BFB46991}" srcOrd="0" destOrd="0" presId="urn:microsoft.com/office/officeart/2005/8/layout/hierarchy1"/>
    <dgm:cxn modelId="{A79E46C6-0923-488B-9C80-11823A322FD2}" srcId="{21FF18AC-CBBB-4648-B248-8A5DBCB1BBC2}" destId="{B9304AE0-8835-40EB-AE74-28CA6E4AEE7C}" srcOrd="2" destOrd="0" parTransId="{C65E8F9A-0CBD-416F-88A4-B94B51551A3D}" sibTransId="{10620047-A7D0-4557-9D82-C692A7DA2808}"/>
    <dgm:cxn modelId="{6AAA080F-E855-40E1-9B99-563C7D5C8710}" srcId="{21FF18AC-CBBB-4648-B248-8A5DBCB1BBC2}" destId="{A68AE86C-4AF3-41CE-9901-8FB4F1AC21C6}" srcOrd="1" destOrd="0" parTransId="{5BF3A94E-BD5A-436B-A930-ECA4E1154DFD}" sibTransId="{BB7377A5-BB79-4727-9B85-CF7DAEC4D46D}"/>
    <dgm:cxn modelId="{249C50A0-8B9B-4F71-8345-1D7C6D89C2CE}" type="presOf" srcId="{4F7EAEFA-1EEF-4791-ADF8-486097CB8DB7}" destId="{35392ED6-A40C-4503-9479-FB2176A283D1}" srcOrd="0" destOrd="0" presId="urn:microsoft.com/office/officeart/2005/8/layout/hierarchy1"/>
    <dgm:cxn modelId="{02FE9006-FCA6-448D-AFEF-81F5997F691E}" type="presOf" srcId="{21FF18AC-CBBB-4648-B248-8A5DBCB1BBC2}" destId="{B4E10C0F-5C20-40E9-B103-7FD94050E7CB}" srcOrd="0" destOrd="0" presId="urn:microsoft.com/office/officeart/2005/8/layout/hierarchy1"/>
    <dgm:cxn modelId="{AFC84338-0B28-4D7B-BBAA-2E3BC88E5F25}" type="presOf" srcId="{B9304AE0-8835-40EB-AE74-28CA6E4AEE7C}" destId="{0D3BF04F-5730-4600-8C14-FEF02CC2DD8C}" srcOrd="0" destOrd="0" presId="urn:microsoft.com/office/officeart/2005/8/layout/hierarchy1"/>
    <dgm:cxn modelId="{D441F2F1-F437-4A42-95C5-B5D1B693E1DD}" type="presParOf" srcId="{B4E10C0F-5C20-40E9-B103-7FD94050E7CB}" destId="{15AA9ABB-1C6D-402A-91DB-D54DF9609D21}" srcOrd="0" destOrd="0" presId="urn:microsoft.com/office/officeart/2005/8/layout/hierarchy1"/>
    <dgm:cxn modelId="{B0047B3D-0C42-431D-A9F6-FD067B606E16}" type="presParOf" srcId="{15AA9ABB-1C6D-402A-91DB-D54DF9609D21}" destId="{AD67714E-085F-49E7-ABA5-595C3B61856C}" srcOrd="0" destOrd="0" presId="urn:microsoft.com/office/officeart/2005/8/layout/hierarchy1"/>
    <dgm:cxn modelId="{5C0EFC21-D3E8-4757-9860-C94C640B92DA}" type="presParOf" srcId="{AD67714E-085F-49E7-ABA5-595C3B61856C}" destId="{A35B6B71-DB4D-4FB3-865B-9BD9371A5819}" srcOrd="0" destOrd="0" presId="urn:microsoft.com/office/officeart/2005/8/layout/hierarchy1"/>
    <dgm:cxn modelId="{84F127E5-3FA1-498D-A19C-76241612C863}" type="presParOf" srcId="{AD67714E-085F-49E7-ABA5-595C3B61856C}" destId="{35392ED6-A40C-4503-9479-FB2176A283D1}" srcOrd="1" destOrd="0" presId="urn:microsoft.com/office/officeart/2005/8/layout/hierarchy1"/>
    <dgm:cxn modelId="{1FD93BEE-B2D8-483E-AA06-2ED1B65CA32D}" type="presParOf" srcId="{15AA9ABB-1C6D-402A-91DB-D54DF9609D21}" destId="{BC955D71-B930-492C-BBF3-62FC2AA54ABF}" srcOrd="1" destOrd="0" presId="urn:microsoft.com/office/officeart/2005/8/layout/hierarchy1"/>
    <dgm:cxn modelId="{B71F1254-7C32-4390-A5E7-91C5B15C684A}" type="presParOf" srcId="{B4E10C0F-5C20-40E9-B103-7FD94050E7CB}" destId="{DD93A3F6-7923-48A0-8911-F3FDB484D849}" srcOrd="1" destOrd="0" presId="urn:microsoft.com/office/officeart/2005/8/layout/hierarchy1"/>
    <dgm:cxn modelId="{FE105453-1E63-4D5F-B3A6-1CFFA47BE444}" type="presParOf" srcId="{DD93A3F6-7923-48A0-8911-F3FDB484D849}" destId="{A4578534-AE3D-460B-BF1F-EE734E53D722}" srcOrd="0" destOrd="0" presId="urn:microsoft.com/office/officeart/2005/8/layout/hierarchy1"/>
    <dgm:cxn modelId="{D94E645F-22E0-4186-AEC6-FEB4B2B8AEE5}" type="presParOf" srcId="{A4578534-AE3D-460B-BF1F-EE734E53D722}" destId="{18DC46D5-6271-474D-B1AA-B314E43D6275}" srcOrd="0" destOrd="0" presId="urn:microsoft.com/office/officeart/2005/8/layout/hierarchy1"/>
    <dgm:cxn modelId="{5E2D36F6-9650-41C6-BA75-28319533B2CD}" type="presParOf" srcId="{A4578534-AE3D-460B-BF1F-EE734E53D722}" destId="{8599FBA2-BF0C-4AE2-AC5E-A6A4BFB46991}" srcOrd="1" destOrd="0" presId="urn:microsoft.com/office/officeart/2005/8/layout/hierarchy1"/>
    <dgm:cxn modelId="{C375A7B0-76FD-4DF8-847B-4AE6F0EC5C50}" type="presParOf" srcId="{DD93A3F6-7923-48A0-8911-F3FDB484D849}" destId="{F67EDA14-5B3E-40F1-A734-53E1B3FC5FCE}" srcOrd="1" destOrd="0" presId="urn:microsoft.com/office/officeart/2005/8/layout/hierarchy1"/>
    <dgm:cxn modelId="{B2A4F801-4D13-4503-8EC1-BF61CB6353AA}" type="presParOf" srcId="{B4E10C0F-5C20-40E9-B103-7FD94050E7CB}" destId="{092AF0E7-ECD1-425A-BC65-8EE6FAE25E18}" srcOrd="2" destOrd="0" presId="urn:microsoft.com/office/officeart/2005/8/layout/hierarchy1"/>
    <dgm:cxn modelId="{BB70A219-5140-4A22-B77B-D80A92F722DA}" type="presParOf" srcId="{092AF0E7-ECD1-425A-BC65-8EE6FAE25E18}" destId="{30216105-BE9B-40CC-8DCF-672198543576}" srcOrd="0" destOrd="0" presId="urn:microsoft.com/office/officeart/2005/8/layout/hierarchy1"/>
    <dgm:cxn modelId="{F5018CAA-BF82-4850-9C6B-753EEFFBCA6F}" type="presParOf" srcId="{30216105-BE9B-40CC-8DCF-672198543576}" destId="{3EBB1B93-4961-43B1-8FFD-99F33952343C}" srcOrd="0" destOrd="0" presId="urn:microsoft.com/office/officeart/2005/8/layout/hierarchy1"/>
    <dgm:cxn modelId="{5EF4C531-3878-48F8-AF74-CAF529783B7B}" type="presParOf" srcId="{30216105-BE9B-40CC-8DCF-672198543576}" destId="{0D3BF04F-5730-4600-8C14-FEF02CC2DD8C}" srcOrd="1" destOrd="0" presId="urn:microsoft.com/office/officeart/2005/8/layout/hierarchy1"/>
    <dgm:cxn modelId="{F40BE585-5B02-4288-9A7C-8495D0B7A3C6}" type="presParOf" srcId="{092AF0E7-ECD1-425A-BC65-8EE6FAE25E18}" destId="{A9C82DF4-8958-4201-87B5-F4C9C683F5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B6B71-DB4D-4FB3-865B-9BD9371A5819}">
      <dsp:nvSpPr>
        <dsp:cNvPr id="0" name=""/>
        <dsp:cNvSpPr/>
      </dsp:nvSpPr>
      <dsp:spPr>
        <a:xfrm>
          <a:off x="0" y="557218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92ED6-A40C-4503-9479-FB2176A283D1}">
      <dsp:nvSpPr>
        <dsp:cNvPr id="0" name=""/>
        <dsp:cNvSpPr/>
      </dsp:nvSpPr>
      <dsp:spPr>
        <a:xfrm>
          <a:off x="328612" y="869400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/>
            <a:t>1. Hidroskelet</a:t>
          </a:r>
          <a:endParaRPr lang="en-US" sz="4100" kern="1200"/>
        </a:p>
      </dsp:txBody>
      <dsp:txXfrm>
        <a:off x="328612" y="869400"/>
        <a:ext cx="2957512" cy="1878020"/>
      </dsp:txXfrm>
    </dsp:sp>
    <dsp:sp modelId="{18DC46D5-6271-474D-B1AA-B314E43D6275}">
      <dsp:nvSpPr>
        <dsp:cNvPr id="0" name=""/>
        <dsp:cNvSpPr/>
      </dsp:nvSpPr>
      <dsp:spPr>
        <a:xfrm>
          <a:off x="3614737" y="557218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9FBA2-BF0C-4AE2-AC5E-A6A4BFB46991}">
      <dsp:nvSpPr>
        <dsp:cNvPr id="0" name=""/>
        <dsp:cNvSpPr/>
      </dsp:nvSpPr>
      <dsp:spPr>
        <a:xfrm>
          <a:off x="3943350" y="869400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/>
            <a:t>2. Vanjski kostur</a:t>
          </a:r>
          <a:endParaRPr lang="en-US" sz="4100" kern="1200"/>
        </a:p>
      </dsp:txBody>
      <dsp:txXfrm>
        <a:off x="3943350" y="869400"/>
        <a:ext cx="2957512" cy="1878020"/>
      </dsp:txXfrm>
    </dsp:sp>
    <dsp:sp modelId="{3EBB1B93-4961-43B1-8FFD-99F33952343C}">
      <dsp:nvSpPr>
        <dsp:cNvPr id="0" name=""/>
        <dsp:cNvSpPr/>
      </dsp:nvSpPr>
      <dsp:spPr>
        <a:xfrm>
          <a:off x="7229475" y="557218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BF04F-5730-4600-8C14-FEF02CC2DD8C}">
      <dsp:nvSpPr>
        <dsp:cNvPr id="0" name=""/>
        <dsp:cNvSpPr/>
      </dsp:nvSpPr>
      <dsp:spPr>
        <a:xfrm>
          <a:off x="7558087" y="869400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/>
            <a:t>3. Unutarnji kostur</a:t>
          </a:r>
          <a:endParaRPr lang="en-US" sz="4100" kern="1200"/>
        </a:p>
      </dsp:txBody>
      <dsp:txXfrm>
        <a:off x="7558087" y="869400"/>
        <a:ext cx="2957512" cy="1878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894AC3C-6DFC-4B82-B944-42E0B9F4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04C7A3A-8C7F-4004-97DD-8353F52D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FD0B841-E0BA-4CA7-BE2A-C9945F36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ABB4-00BE-4CF9-9483-A636BD9252D2}" type="datetimeFigureOut">
              <a:rPr lang="hr-HR" smtClean="0"/>
              <a:pPr/>
              <a:t>16.8.2021.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82D4598-336F-42FC-997B-26F104BD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0AF6971-5178-4403-92EA-BD022C97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C1B-37E4-4F6E-B9C6-14BA03CF03C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4477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ognx140j19" TargetMode="External"/><Relationship Id="rId2" Type="http://schemas.openxmlformats.org/officeDocument/2006/relationships/hyperlink" Target="https://www.e-sfera.hr/dodatni-digitalni-sadrzaji/955fd376-7cfe-4075-821b-6691d8a4b121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e-sfera.hr/dodatni-digitalni-sadrzaji/955fd376-7cfe-4075-821b-6691d8a4b121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learningapps.org/watch?v=pmgivg8w22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e-sfera.hr/dodatni-digitalni-sadrzaji/955fd376-7cfe-4075-821b-6691d8a4b121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955fd376-7cfe-4075-821b-6691d8a4b121/" TargetMode="External"/><Relationship Id="rId2" Type="http://schemas.openxmlformats.org/officeDocument/2006/relationships/hyperlink" Target="https://learningapps.org/watch?v=pgxz8oaxc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955fd376-7cfe-4075-821b-6691d8a4b121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e-sfera.hr/dodatni-digitalni-sadrzaji/955fd376-7cfe-4075-821b-6691d8a4b121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9772" y="2727146"/>
            <a:ext cx="4077496" cy="1655763"/>
          </a:xfrm>
        </p:spPr>
        <p:txBody>
          <a:bodyPr>
            <a:normAutofit fontScale="90000"/>
          </a:bodyPr>
          <a:lstStyle/>
          <a:p>
            <a:r>
              <a:rPr lang="hr-HR" sz="4800" b="1" dirty="0"/>
              <a:t>Tko se kako kreće u živom svijetu</a:t>
            </a:r>
            <a:endParaRPr lang="x-none" sz="4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F549D9B-1479-4C19-BE47-E752CCE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21" y="1255456"/>
            <a:ext cx="6445557" cy="54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4DE277-F9CB-42EA-BC62-B6CB2BE8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6" y="1644574"/>
            <a:ext cx="10506456" cy="892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dirty="0"/>
              <a:t>Spužve </a:t>
            </a:r>
            <a:endParaRPr lang="en-US" dirty="0"/>
          </a:p>
        </p:txBody>
      </p:sp>
      <p:pic>
        <p:nvPicPr>
          <p:cNvPr id="12" name="Slika 11" descr="Slika na kojoj se prikazuje beskralješnjak, zvjezdača&#10;&#10;Opis je automatski generiran">
            <a:extLst>
              <a:ext uri="{FF2B5EF4-FFF2-40B4-BE49-F238E27FC236}">
                <a16:creationId xmlns:a16="http://schemas.microsoft.com/office/drawing/2014/main" xmlns="" id="{39CD1357-C6F8-4B8D-8CB0-4E8E23C2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355" y="4127925"/>
            <a:ext cx="2645550" cy="251146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7B0F8811-E881-450D-A445-8BA9D48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141" y="2091059"/>
            <a:ext cx="3309255" cy="291737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A2652EE1-BCA4-4D64-AA29-38FC897A4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7" y="2351912"/>
            <a:ext cx="4742350" cy="352389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9F24168B-417C-4A1F-9D31-515E2CC64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441" y="4585612"/>
            <a:ext cx="1992372" cy="2053781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xmlns="" id="{6C30A0A7-B419-4A42-BDBE-9E0B3EE8F3E2}"/>
              </a:ext>
            </a:extLst>
          </p:cNvPr>
          <p:cNvSpPr txBox="1"/>
          <p:nvPr/>
        </p:nvSpPr>
        <p:spPr>
          <a:xfrm>
            <a:off x="2166424" y="1209734"/>
            <a:ext cx="9706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Unutarnji </a:t>
            </a:r>
            <a:r>
              <a:rPr lang="en-US" sz="3600" dirty="0" err="1"/>
              <a:t>kostur</a:t>
            </a:r>
            <a:r>
              <a:rPr lang="en-US" sz="3600" dirty="0"/>
              <a:t> </a:t>
            </a:r>
            <a:r>
              <a:rPr lang="en-US" sz="3600" dirty="0" err="1"/>
              <a:t>kod</a:t>
            </a:r>
            <a:r>
              <a:rPr lang="en-US" sz="3600" dirty="0"/>
              <a:t> </a:t>
            </a:r>
            <a:r>
              <a:rPr lang="en-US" sz="3600" dirty="0" err="1"/>
              <a:t>beskralježnjaka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xmlns="" val="304526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4DE277-F9CB-42EA-BC62-B6CB2BE8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6627"/>
            <a:ext cx="10506456" cy="892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Unutarnji </a:t>
            </a:r>
            <a:r>
              <a:rPr lang="en-US" b="1" dirty="0" err="1"/>
              <a:t>kostur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beskralježnjaka</a:t>
            </a:r>
            <a:endParaRPr lang="en-US" b="1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47C9319F-2075-40EE-9CC1-5E17E7F0B3AC}"/>
              </a:ext>
            </a:extLst>
          </p:cNvPr>
          <p:cNvSpPr txBox="1"/>
          <p:nvPr/>
        </p:nvSpPr>
        <p:spPr>
          <a:xfrm>
            <a:off x="1335376" y="2601966"/>
            <a:ext cx="78357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600" dirty="0"/>
              <a:t>Spužve</a:t>
            </a:r>
            <a:r>
              <a:rPr lang="hr-HR" sz="3200" dirty="0"/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Iglice – vapnenaste ili kremene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Spongin </a:t>
            </a:r>
            <a:r>
              <a:rPr lang="hr-HR" sz="3200" dirty="0" smtClean="0"/>
              <a:t>– </a:t>
            </a:r>
            <a:r>
              <a:rPr lang="hr-HR" sz="3200" dirty="0"/>
              <a:t>bjelančevina 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171966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FB3FDE0-3B16-4303-B8DE-B3BFAFAD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62" y="1197490"/>
            <a:ext cx="10506456" cy="7816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Bodljikaši</a:t>
            </a:r>
            <a:r>
              <a:rPr lang="hr-HR" sz="5400" b="1" dirty="0"/>
              <a:t> – vapnene pločice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lika 7" descr="Slika na kojoj se prikazuje beskralješnjak, bodljikaš&#10;&#10;Opis je automatski generiran">
            <a:extLst>
              <a:ext uri="{FF2B5EF4-FFF2-40B4-BE49-F238E27FC236}">
                <a16:creationId xmlns:a16="http://schemas.microsoft.com/office/drawing/2014/main" xmlns="" id="{F107CB6C-29FC-4A04-827F-62748B0CE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1878"/>
            <a:ext cx="4483887" cy="3453805"/>
          </a:xfrm>
          <a:prstGeom prst="rect">
            <a:avLst/>
          </a:prstGeom>
        </p:spPr>
      </p:pic>
      <p:pic>
        <p:nvPicPr>
          <p:cNvPr id="14" name="Slika 13" descr="Slika na kojoj se prikazuje bodljikaš, beskralješnjak, zeleno, različito&#10;&#10;Opis je automatski generiran">
            <a:extLst>
              <a:ext uri="{FF2B5EF4-FFF2-40B4-BE49-F238E27FC236}">
                <a16:creationId xmlns:a16="http://schemas.microsoft.com/office/drawing/2014/main" xmlns="" id="{C90A3708-8AFB-4F50-9A5C-504EB5E2F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64" y="2671879"/>
            <a:ext cx="4605072" cy="345380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8534C0A-C0AE-40C8-879D-F6756F268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536" y="2671878"/>
            <a:ext cx="3624145" cy="34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94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D39ECDF-DADD-49D3-8964-93C9527E0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417" y="2856516"/>
            <a:ext cx="9975166" cy="3521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 - Kakav imam kostur?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E17130D-E327-4441-AA16-59FDD4E288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1652" y="3450571"/>
            <a:ext cx="670100" cy="584775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74A8D58-7D66-4C0E-A8F0-52313E48E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829" y="3783755"/>
            <a:ext cx="1826162" cy="182616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3DE127D-E9CA-479E-89F9-830692D352D4}"/>
              </a:ext>
            </a:extLst>
          </p:cNvPr>
          <p:cNvSpPr txBox="1"/>
          <p:nvPr/>
        </p:nvSpPr>
        <p:spPr>
          <a:xfrm>
            <a:off x="981272" y="3450571"/>
            <a:ext cx="2657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Provjeri znanje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3DA8CE0-DDFD-43A4-8F14-2CEF848370F4}"/>
              </a:ext>
            </a:extLst>
          </p:cNvPr>
          <p:cNvSpPr txBox="1"/>
          <p:nvPr/>
        </p:nvSpPr>
        <p:spPr>
          <a:xfrm>
            <a:off x="1108417" y="2376972"/>
            <a:ext cx="1194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00B050"/>
                </a:solidFill>
              </a:rPr>
              <a:t>Razlikuju  li se kosti prema svojoj gustoći i zašto je to važno</a:t>
            </a:r>
          </a:p>
          <a:p>
            <a:r>
              <a:rPr lang="hr-HR" sz="2400" i="1" dirty="0">
                <a:solidFill>
                  <a:srgbClr val="00B050"/>
                </a:solidFill>
              </a:rPr>
              <a:t>RB str. 28</a:t>
            </a:r>
          </a:p>
          <a:p>
            <a:endParaRPr lang="hr-H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CACC99B-DE94-414B-B649-D985C15A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2734" y="1720124"/>
            <a:ext cx="527014" cy="5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289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71DB21-9FD8-4B8D-8299-951DF45B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469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 err="1"/>
              <a:t>Kralježnjaci</a:t>
            </a:r>
            <a:r>
              <a:rPr lang="en-US" sz="4800" b="1" dirty="0"/>
              <a:t> u </a:t>
            </a:r>
            <a:r>
              <a:rPr lang="en-US" sz="4800" b="1" dirty="0" err="1"/>
              <a:t>pokretu</a:t>
            </a:r>
            <a:r>
              <a:rPr lang="en-US" sz="4800" b="1" dirty="0"/>
              <a:t> </a:t>
            </a:r>
          </a:p>
        </p:txBody>
      </p:sp>
      <p:pic>
        <p:nvPicPr>
          <p:cNvPr id="5" name="Rezervirano mjesto sadržaja 4" descr="Slika na kojoj se prikazuje životinja, slon, crv, voda&#10;&#10;Opis je automatski generiran">
            <a:extLst>
              <a:ext uri="{FF2B5EF4-FFF2-40B4-BE49-F238E27FC236}">
                <a16:creationId xmlns:a16="http://schemas.microsoft.com/office/drawing/2014/main" xmlns="" id="{0C5F8CF9-B293-4634-A19C-A17956703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6356" y="2259012"/>
            <a:ext cx="2401157" cy="3973788"/>
          </a:xfrm>
        </p:spPr>
      </p:pic>
      <p:pic>
        <p:nvPicPr>
          <p:cNvPr id="7" name="Slika 6" descr="Slika na kojoj se prikazuje riba, životinja, gledanje, velik&#10;&#10;Opis je automatski generiran">
            <a:extLst>
              <a:ext uri="{FF2B5EF4-FFF2-40B4-BE49-F238E27FC236}">
                <a16:creationId xmlns:a16="http://schemas.microsoft.com/office/drawing/2014/main" xmlns="" id="{897BD3F0-0485-45F8-9BD6-D8904C067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2430" y="2970812"/>
            <a:ext cx="3146425" cy="2339975"/>
          </a:xfrm>
          <a:prstGeom prst="rect">
            <a:avLst/>
          </a:prstGeom>
        </p:spPr>
      </p:pic>
      <p:pic>
        <p:nvPicPr>
          <p:cNvPr id="9" name="Slika 8" descr="Slika na kojoj se prikazuje životinja, sisavac, lav, stajanje&#10;&#10;Opis je automatski generiran">
            <a:extLst>
              <a:ext uri="{FF2B5EF4-FFF2-40B4-BE49-F238E27FC236}">
                <a16:creationId xmlns:a16="http://schemas.microsoft.com/office/drawing/2014/main" xmlns="" id="{C6620CDD-B78B-4758-8893-7DE157BC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7254" y="3156223"/>
            <a:ext cx="3146425" cy="2806700"/>
          </a:xfrm>
          <a:prstGeom prst="rect">
            <a:avLst/>
          </a:prstGeom>
        </p:spPr>
      </p:pic>
      <p:pic>
        <p:nvPicPr>
          <p:cNvPr id="11" name="Slika 10" descr="Slika na kojoj se prikazuje žirafa, sisavac, životinja, stajanje&#10;&#10;Opis je automatski generiran">
            <a:extLst>
              <a:ext uri="{FF2B5EF4-FFF2-40B4-BE49-F238E27FC236}">
                <a16:creationId xmlns:a16="http://schemas.microsoft.com/office/drawing/2014/main" xmlns="" id="{E7ADE1E5-0912-46DC-B53D-8D76CE4F1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" y="1876232"/>
            <a:ext cx="2996515" cy="45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927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C45C2B1-DE28-41E3-8C4A-D823203C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379" y="1283906"/>
            <a:ext cx="4093393" cy="857284"/>
          </a:xfrm>
        </p:spPr>
        <p:txBody>
          <a:bodyPr/>
          <a:lstStyle/>
          <a:p>
            <a:r>
              <a:rPr lang="hr-HR" b="1" dirty="0"/>
              <a:t>Ribe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CE8D7599-C5F6-486E-9B6F-1A788145EF6A}"/>
              </a:ext>
            </a:extLst>
          </p:cNvPr>
          <p:cNvSpPr txBox="1"/>
          <p:nvPr/>
        </p:nvSpPr>
        <p:spPr>
          <a:xfrm>
            <a:off x="1073427" y="1789043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 </a:t>
            </a:r>
          </a:p>
        </p:txBody>
      </p:sp>
      <p:pic>
        <p:nvPicPr>
          <p:cNvPr id="9" name="Slika 8" descr="Slika na kojoj se prikazuje riba, životinja, mekoperka, nebo&#10;&#10;Opis je automatski generiran">
            <a:extLst>
              <a:ext uri="{FF2B5EF4-FFF2-40B4-BE49-F238E27FC236}">
                <a16:creationId xmlns:a16="http://schemas.microsoft.com/office/drawing/2014/main" xmlns="" id="{E70F2829-2543-4720-ABB9-705C140E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676" y="1163036"/>
            <a:ext cx="5768444" cy="453192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A1691A9-488D-4E2C-B89F-A1F7B7BC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905" y="2185056"/>
            <a:ext cx="5160065" cy="43072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Mišići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Kostur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Vretenast oblik tijela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Peraje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Plivaći mjehur </a:t>
            </a:r>
            <a:r>
              <a:rPr lang="hr-HR" sz="3200" dirty="0" smtClean="0"/>
              <a:t>– </a:t>
            </a:r>
            <a:r>
              <a:rPr lang="hr-HR" sz="3200" dirty="0"/>
              <a:t>podizanje i spuštanje</a:t>
            </a:r>
          </a:p>
          <a:p>
            <a:endParaRPr lang="hr-HR" sz="32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571C078-8012-4C9D-8274-414B51AC292A}"/>
              </a:ext>
            </a:extLst>
          </p:cNvPr>
          <p:cNvSpPr txBox="1"/>
          <p:nvPr/>
        </p:nvSpPr>
        <p:spPr>
          <a:xfrm>
            <a:off x="669387" y="5704383"/>
            <a:ext cx="6345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0B050"/>
                </a:solidFill>
              </a:rPr>
              <a:t>Što je sve važno za kretanje riba</a:t>
            </a:r>
          </a:p>
          <a:p>
            <a:r>
              <a:rPr lang="hr-HR" sz="2800" dirty="0">
                <a:solidFill>
                  <a:srgbClr val="00B050"/>
                </a:solidFill>
              </a:rPr>
              <a:t>RB str. 27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7242C343-146B-45A0-B5EA-FD0337289BEF}"/>
              </a:ext>
            </a:extLst>
          </p:cNvPr>
          <p:cNvSpPr txBox="1"/>
          <p:nvPr/>
        </p:nvSpPr>
        <p:spPr>
          <a:xfrm>
            <a:off x="729266" y="5083656"/>
            <a:ext cx="11254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endParaRPr lang="hr-H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849332E-1D3E-4FAC-9DEA-0F09576F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702" y="5104439"/>
            <a:ext cx="558208" cy="5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98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3A65554-7284-469D-B0B0-47A577C2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596" y="1276380"/>
            <a:ext cx="3667039" cy="8619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Vodozemci</a:t>
            </a:r>
            <a:r>
              <a:rPr lang="en-US" b="1" dirty="0"/>
              <a:t>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35D353EE-73CE-4EDF-BFB2-1271EAADD388}"/>
              </a:ext>
            </a:extLst>
          </p:cNvPr>
          <p:cNvSpPr txBox="1"/>
          <p:nvPr/>
        </p:nvSpPr>
        <p:spPr>
          <a:xfrm>
            <a:off x="7486596" y="2359637"/>
            <a:ext cx="2737031" cy="1493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Noge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Plivaće kožice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7CA507-0027-47C8-8C3D-59D89F6D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8" y="1217927"/>
            <a:ext cx="6391188" cy="52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4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D363F5C-B018-4293-9FAD-4948116E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034" y="1213077"/>
            <a:ext cx="3667039" cy="1676603"/>
          </a:xfrm>
        </p:spPr>
        <p:txBody>
          <a:bodyPr>
            <a:normAutofit/>
          </a:bodyPr>
          <a:lstStyle/>
          <a:p>
            <a:r>
              <a:rPr lang="hr-HR" b="1" dirty="0"/>
              <a:t>Gmazovi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6E5543E-8C46-4F2D-BAAF-7421DD3D1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627" y="2264899"/>
            <a:ext cx="4679852" cy="27865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Gmižu – trbuh dodiruje tlo</a:t>
            </a:r>
          </a:p>
          <a:p>
            <a:endParaRPr lang="hr-HR" sz="3200" dirty="0"/>
          </a:p>
          <a:p>
            <a:endParaRPr lang="hr-HR" sz="1800" dirty="0"/>
          </a:p>
          <a:p>
            <a:endParaRPr lang="hr-HR" sz="1800" dirty="0"/>
          </a:p>
        </p:txBody>
      </p:sp>
      <p:pic>
        <p:nvPicPr>
          <p:cNvPr id="5" name="Slika 4" descr="Slika na kojoj se prikazuje tlo, na otvorenom, zgrada, životinja&#10;&#10;Opis je automatski generiran">
            <a:extLst>
              <a:ext uri="{FF2B5EF4-FFF2-40B4-BE49-F238E27FC236}">
                <a16:creationId xmlns:a16="http://schemas.microsoft.com/office/drawing/2014/main" xmlns="" id="{50124670-A658-48B7-BBE4-528FCFAC4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89" r="-2" b="18725"/>
          <a:stretch/>
        </p:blipFill>
        <p:spPr>
          <a:xfrm>
            <a:off x="232821" y="1174654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793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C41886A-042B-415C-8FBC-F4BC775DD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172" y="1383323"/>
            <a:ext cx="366703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/>
              <a:t>   Zmije </a:t>
            </a:r>
          </a:p>
          <a:p>
            <a:pPr marL="0" indent="0">
              <a:buNone/>
            </a:pP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/>
              <a:t> Kretanje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Uvijanjem tijela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Trupni mišići</a:t>
            </a:r>
          </a:p>
          <a:p>
            <a:endParaRPr lang="hr-HR" sz="1800" dirty="0"/>
          </a:p>
        </p:txBody>
      </p:sp>
      <p:pic>
        <p:nvPicPr>
          <p:cNvPr id="5" name="Slika 4" descr="Slika na kojoj se prikazuje životinja, tlo, reptil, zmija&#10;&#10;Opis je automatski generiran">
            <a:extLst>
              <a:ext uri="{FF2B5EF4-FFF2-40B4-BE49-F238E27FC236}">
                <a16:creationId xmlns:a16="http://schemas.microsoft.com/office/drawing/2014/main" xmlns="" id="{83A5B1C5-D134-4CF4-8D84-CC823DE2B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4" b="1"/>
          <a:stretch/>
        </p:blipFill>
        <p:spPr>
          <a:xfrm>
            <a:off x="0" y="121050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7950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894FDF1E-72C7-497E-A538-311A9EA5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17" y="1115685"/>
            <a:ext cx="4249615" cy="824600"/>
          </a:xfrm>
        </p:spPr>
        <p:txBody>
          <a:bodyPr/>
          <a:lstStyle/>
          <a:p>
            <a:r>
              <a:rPr lang="hr-HR" b="1" dirty="0"/>
              <a:t>Ptice</a:t>
            </a:r>
          </a:p>
        </p:txBody>
      </p:sp>
      <p:pic>
        <p:nvPicPr>
          <p:cNvPr id="6" name="Picture 2" descr="two birds on cliff">
            <a:extLst>
              <a:ext uri="{FF2B5EF4-FFF2-40B4-BE49-F238E27FC236}">
                <a16:creationId xmlns:a16="http://schemas.microsoft.com/office/drawing/2014/main" xmlns="" id="{9B818F77-C4A1-42E4-818D-82F41163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9391" y="1671359"/>
            <a:ext cx="7579750" cy="50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318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3792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Kreću li se svi organizmi?</a:t>
            </a:r>
          </a:p>
        </p:txBody>
      </p:sp>
      <p:pic>
        <p:nvPicPr>
          <p:cNvPr id="4" name="Slika 3" descr="Slika na kojoj se prikazuje životinja, sisavac, lav, stajanje&#10;&#10;Opis je automatski generiran">
            <a:extLst>
              <a:ext uri="{FF2B5EF4-FFF2-40B4-BE49-F238E27FC236}">
                <a16:creationId xmlns:a16="http://schemas.microsoft.com/office/drawing/2014/main" xmlns="" id="{B2F9FD95-AA23-40A2-9A9E-05097D05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2" r="18075" b="-5"/>
          <a:stretch/>
        </p:blipFill>
        <p:spPr>
          <a:xfrm>
            <a:off x="324465" y="1766814"/>
            <a:ext cx="3488789" cy="3973651"/>
          </a:xfrm>
          <a:prstGeom prst="rect">
            <a:avLst/>
          </a:prstGeom>
        </p:spPr>
      </p:pic>
      <p:pic>
        <p:nvPicPr>
          <p:cNvPr id="5" name="Slika 4" descr="Slika na kojoj se prikazuje cvijet&#10;&#10;Opis je automatski generiran">
            <a:extLst>
              <a:ext uri="{FF2B5EF4-FFF2-40B4-BE49-F238E27FC236}">
                <a16:creationId xmlns:a16="http://schemas.microsoft.com/office/drawing/2014/main" xmlns="" id="{4EB6C886-F5D3-4195-8B01-072EDB64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" r="-1" b="22743"/>
          <a:stretch/>
        </p:blipFill>
        <p:spPr>
          <a:xfrm>
            <a:off x="8130532" y="1766814"/>
            <a:ext cx="3123843" cy="355796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A93B35F-3A0D-4B26-9DB0-33A40FF12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554" y="2530261"/>
            <a:ext cx="2440678" cy="2129492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2738E12B-4162-4363-B99A-F95F00E7E98E}"/>
              </a:ext>
            </a:extLst>
          </p:cNvPr>
          <p:cNvSpPr txBox="1"/>
          <p:nvPr/>
        </p:nvSpPr>
        <p:spPr>
          <a:xfrm>
            <a:off x="2926081" y="5655055"/>
            <a:ext cx="7079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/>
              <a:t>Pokretni</a:t>
            </a:r>
          </a:p>
          <a:p>
            <a:r>
              <a:rPr lang="hr-HR" sz="3200" dirty="0"/>
              <a:t>Sjedilački – pričvršćeni za podlogu </a:t>
            </a:r>
          </a:p>
        </p:txBody>
      </p:sp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E695687-E3FA-49BB-B46C-00B267CB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798" y="1404345"/>
            <a:ext cx="4249615" cy="824600"/>
          </a:xfrm>
        </p:spPr>
        <p:txBody>
          <a:bodyPr/>
          <a:lstStyle/>
          <a:p>
            <a:r>
              <a:rPr lang="hr-HR" b="1" dirty="0"/>
              <a:t>Ptice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F81DC4A-FF90-447F-AE72-6339B9CE4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982" y="2511511"/>
            <a:ext cx="10607040" cy="39381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Aerodinamičan oblik tijela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Perje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Prsni mišići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Plivaće kožice</a:t>
            </a:r>
          </a:p>
          <a:p>
            <a:pPr marL="0" indent="0">
              <a:buNone/>
            </a:pPr>
            <a:endParaRPr lang="hr-HR" sz="3500" dirty="0"/>
          </a:p>
          <a:p>
            <a:pPr marL="0" indent="0">
              <a:buNone/>
            </a:pPr>
            <a:endParaRPr lang="hr-HR" dirty="0">
              <a:solidFill>
                <a:srgbClr val="606060"/>
              </a:solidFill>
              <a:latin typeface="Nunito"/>
            </a:endParaRPr>
          </a:p>
          <a:p>
            <a:pPr marL="0" indent="0">
              <a:buNone/>
            </a:pPr>
            <a:endParaRPr lang="hr-HR" dirty="0">
              <a:solidFill>
                <a:srgbClr val="606060"/>
              </a:solidFill>
              <a:latin typeface="Nunito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1669C2FF-700F-4B5E-B25C-581B77799FC3}"/>
              </a:ext>
            </a:extLst>
          </p:cNvPr>
          <p:cNvSpPr/>
          <p:nvPr/>
        </p:nvSpPr>
        <p:spPr>
          <a:xfrm>
            <a:off x="9122004" y="5822602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hr-HR" sz="2800" dirty="0">
                <a:solidFill>
                  <a:srgbClr val="606060"/>
                </a:solidFill>
                <a:latin typeface="Nunito"/>
                <a:hlinkClick r:id="rId2"/>
              </a:rPr>
              <a:t>Vizualno</a:t>
            </a:r>
            <a:r>
              <a:rPr lang="hr-HR" sz="2800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sz="2800" dirty="0">
                <a:solidFill>
                  <a:schemeClr val="accent1"/>
                </a:solidFill>
                <a:latin typeface="Nunito"/>
              </a:rPr>
              <a:t>+</a:t>
            </a:r>
            <a:endParaRPr lang="hr-HR" sz="2800" dirty="0">
              <a:solidFill>
                <a:srgbClr val="606060"/>
              </a:solidFill>
              <a:latin typeface="Nunito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140C7BE-5A92-44EB-94AC-08FA47D8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366" y="5762814"/>
            <a:ext cx="520403" cy="583008"/>
          </a:xfrm>
          <a:prstGeom prst="rect">
            <a:avLst/>
          </a:prstGeom>
        </p:spPr>
      </p:pic>
      <p:pic>
        <p:nvPicPr>
          <p:cNvPr id="11" name="Rezervirano mjesto sadržaja 4" descr="Slika na kojoj se prikazuje ptica&#10;&#10;Opis je automatski generiran">
            <a:extLst>
              <a:ext uri="{FF2B5EF4-FFF2-40B4-BE49-F238E27FC236}">
                <a16:creationId xmlns:a16="http://schemas.microsoft.com/office/drawing/2014/main" xmlns="" id="{738C7C94-94F1-48EA-9E1A-55DF0C1FE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4357" y="1509972"/>
            <a:ext cx="4501661" cy="40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2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12">
            <a:extLst>
              <a:ext uri="{FF2B5EF4-FFF2-40B4-BE49-F238E27FC236}">
                <a16:creationId xmlns:a16="http://schemas.microsoft.com/office/drawing/2014/main" xmlns="" id="{400F755F-0760-42F5-846E-EA7A82E4250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343468"/>
            <a:ext cx="10515600" cy="34840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i="1" dirty="0">
                <a:solidFill>
                  <a:srgbClr val="00B050"/>
                </a:solidFill>
              </a:rPr>
              <a:t>Kako izgledaju mišićna i potporna tkiva različitih organizama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i="1" dirty="0">
                <a:solidFill>
                  <a:srgbClr val="00B050"/>
                </a:solidFill>
              </a:rPr>
              <a:t>RB str. 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i="1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/>
              <a:t>Provjeri znanje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hr-H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viz 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Kralježnjaci u pokretu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hr-HR" sz="3600" dirty="0"/>
          </a:p>
          <a:p>
            <a:pPr marL="0" indent="0">
              <a:buFont typeface="Arial" panose="020B0604020202020204" pitchFamily="34" charset="0"/>
              <a:buNone/>
            </a:pPr>
            <a:endParaRPr lang="hr-HR" i="1" dirty="0">
              <a:solidFill>
                <a:srgbClr val="00B05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BF7F464-E47A-4348-A237-9D78A5CAEF28}"/>
              </a:ext>
            </a:extLst>
          </p:cNvPr>
          <p:cNvSpPr txBox="1"/>
          <p:nvPr/>
        </p:nvSpPr>
        <p:spPr>
          <a:xfrm>
            <a:off x="838200" y="1524875"/>
            <a:ext cx="1043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AB77468-04D2-44B1-AED3-B833C9A22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1301" y="1513020"/>
            <a:ext cx="558208" cy="5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02078B2-2B6B-4250-9A74-3EABA4A8B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70" y="4043051"/>
            <a:ext cx="2220498" cy="22204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23B96AB-B6B3-43FB-8FE9-41763081B7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282" y="3742958"/>
            <a:ext cx="670100" cy="58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662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A682FE59-2964-4176-A7AF-9D941AB3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9" y="1089509"/>
            <a:ext cx="10506456" cy="8659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Kreću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li se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ostali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organizmi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D6875A5-790F-454C-8097-42E98F14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35" y="2254063"/>
            <a:ext cx="3250145" cy="420568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C741C91-6700-48B7-BEB6-2D80B2A7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108" y="2254063"/>
            <a:ext cx="5430157" cy="43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781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EC08C8E-BE8F-4AC7-8C03-75295F09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17" y="1301772"/>
            <a:ext cx="3667037" cy="359133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r-HR" sz="3900" b="1" dirty="0">
                <a:latin typeface="+mj-lt"/>
              </a:rPr>
              <a:t>Bakterije</a:t>
            </a:r>
          </a:p>
          <a:p>
            <a:pPr>
              <a:lnSpc>
                <a:spcPct val="170000"/>
              </a:lnSpc>
            </a:pPr>
            <a:r>
              <a:rPr lang="hr-HR" sz="3500" dirty="0"/>
              <a:t>bičevima </a:t>
            </a:r>
          </a:p>
          <a:p>
            <a:pPr>
              <a:lnSpc>
                <a:spcPct val="170000"/>
              </a:lnSpc>
            </a:pPr>
            <a:r>
              <a:rPr lang="hr-HR" sz="3500" dirty="0"/>
              <a:t>spiralnim uvijanjem</a:t>
            </a:r>
          </a:p>
          <a:p>
            <a:endParaRPr lang="hr-HR" sz="3200" dirty="0"/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5" name="Slika 4" descr="Slika na kojoj se prikazuje životinja&#10;&#10;Opis je automatski generiran">
            <a:extLst>
              <a:ext uri="{FF2B5EF4-FFF2-40B4-BE49-F238E27FC236}">
                <a16:creationId xmlns:a16="http://schemas.microsoft.com/office/drawing/2014/main" xmlns="" id="{C68AD2DF-EB6E-4DFB-B817-199E99706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4" b="1"/>
          <a:stretch/>
        </p:blipFill>
        <p:spPr>
          <a:xfrm>
            <a:off x="194473" y="1301772"/>
            <a:ext cx="6403275" cy="51640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6035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64019F3-B789-461C-8A92-B5833F6A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98" y="1276221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Jednostanične životinje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38C4A85-C8F3-4BCB-A699-C17242C23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06" y="6070844"/>
            <a:ext cx="3947567" cy="844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papučica </a:t>
            </a:r>
            <a:r>
              <a:rPr lang="hr-HR" sz="3200" dirty="0" smtClean="0"/>
              <a:t>–</a:t>
            </a:r>
            <a:r>
              <a:rPr lang="hr-HR" sz="3200" b="1" dirty="0" smtClean="0"/>
              <a:t> </a:t>
            </a:r>
            <a:r>
              <a:rPr lang="hr-HR" sz="3200" dirty="0"/>
              <a:t>trepetljike</a:t>
            </a:r>
            <a:endParaRPr lang="hr-HR" sz="3200" b="1" dirty="0"/>
          </a:p>
          <a:p>
            <a:endParaRPr lang="hr-HR" sz="3200" b="1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F155F29-8BCA-4BBF-9AFF-B95CCDDCAEDE}"/>
              </a:ext>
            </a:extLst>
          </p:cNvPr>
          <p:cNvSpPr txBox="1"/>
          <p:nvPr/>
        </p:nvSpPr>
        <p:spPr>
          <a:xfrm>
            <a:off x="4717773" y="5984322"/>
            <a:ext cx="24096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/>
              <a:t>euglena </a:t>
            </a:r>
            <a:r>
              <a:rPr lang="hr-HR" sz="3200" dirty="0" smtClean="0"/>
              <a:t>–</a:t>
            </a:r>
            <a:r>
              <a:rPr lang="hr-HR" sz="3200" b="1" dirty="0" smtClean="0"/>
              <a:t> </a:t>
            </a:r>
            <a:r>
              <a:rPr lang="hr-HR" sz="3200" dirty="0"/>
              <a:t>bič</a:t>
            </a:r>
            <a:endParaRPr lang="hr-HR" sz="3200" b="1" dirty="0"/>
          </a:p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258C2A3-60A9-4F9E-8E66-A4E7E07033EB}"/>
              </a:ext>
            </a:extLst>
          </p:cNvPr>
          <p:cNvSpPr txBox="1"/>
          <p:nvPr/>
        </p:nvSpPr>
        <p:spPr>
          <a:xfrm>
            <a:off x="7676790" y="5939348"/>
            <a:ext cx="45953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/>
              <a:t>ameba </a:t>
            </a:r>
            <a:r>
              <a:rPr lang="hr-HR" sz="3200" dirty="0" smtClean="0"/>
              <a:t>–</a:t>
            </a:r>
            <a:r>
              <a:rPr lang="hr-HR" sz="3200" b="1" dirty="0" smtClean="0"/>
              <a:t> </a:t>
            </a:r>
            <a:r>
              <a:rPr lang="hr-HR" sz="3200" dirty="0" smtClean="0"/>
              <a:t>lažnim </a:t>
            </a:r>
            <a:r>
              <a:rPr lang="hr-HR" sz="3200" dirty="0"/>
              <a:t>nožicama</a:t>
            </a:r>
            <a:endParaRPr lang="hr-HR" sz="3200" b="1" dirty="0"/>
          </a:p>
          <a:p>
            <a:endParaRPr lang="hr-HR" dirty="0"/>
          </a:p>
        </p:txBody>
      </p:sp>
      <p:pic>
        <p:nvPicPr>
          <p:cNvPr id="8" name="Slika 7" descr="Slika na kojoj se prikazuje životinja, nebo, crv, beskralješnjak&#10;&#10;Opis je automatski generiran">
            <a:extLst>
              <a:ext uri="{FF2B5EF4-FFF2-40B4-BE49-F238E27FC236}">
                <a16:creationId xmlns:a16="http://schemas.microsoft.com/office/drawing/2014/main" xmlns="" id="{26976E02-C9BD-4C6C-B712-B04FC130C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27" y="2321170"/>
            <a:ext cx="3813046" cy="2855019"/>
          </a:xfrm>
          <a:prstGeom prst="rect">
            <a:avLst/>
          </a:prstGeom>
        </p:spPr>
      </p:pic>
      <p:pic>
        <p:nvPicPr>
          <p:cNvPr id="10" name="Slika 9" descr="Slika na kojoj se prikazuje ukras za kosu&#10;&#10;Opis je automatski generiran">
            <a:extLst>
              <a:ext uri="{FF2B5EF4-FFF2-40B4-BE49-F238E27FC236}">
                <a16:creationId xmlns:a16="http://schemas.microsoft.com/office/drawing/2014/main" xmlns="" id="{195103BA-29A3-4F37-8E5C-FABA6568D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1081" y="2321170"/>
            <a:ext cx="4239944" cy="2999761"/>
          </a:xfrm>
          <a:prstGeom prst="rect">
            <a:avLst/>
          </a:prstGeom>
        </p:spPr>
      </p:pic>
      <p:pic>
        <p:nvPicPr>
          <p:cNvPr id="7" name="Slika 6" descr="Slika na kojoj se prikazuje životinja, beskralješnjak, osoba, crv&#10;&#10;Opis je automatski generiran">
            <a:extLst>
              <a:ext uri="{FF2B5EF4-FFF2-40B4-BE49-F238E27FC236}">
                <a16:creationId xmlns:a16="http://schemas.microsoft.com/office/drawing/2014/main" xmlns="" id="{B70329DC-72B3-4738-A4BC-D07B009E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048" y="2321170"/>
            <a:ext cx="2666630" cy="28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BD5F859-0C41-4C09-B9D4-588F75EA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894" y="1183709"/>
            <a:ext cx="3377183" cy="224889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Planktoni</a:t>
            </a:r>
            <a:r>
              <a:rPr lang="en-US" b="1" dirty="0"/>
              <a:t> 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en-US" dirty="0"/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C520053-6B4A-4822-A79A-B56B0522317A}"/>
              </a:ext>
            </a:extLst>
          </p:cNvPr>
          <p:cNvSpPr txBox="1"/>
          <p:nvPr/>
        </p:nvSpPr>
        <p:spPr>
          <a:xfrm>
            <a:off x="7772894" y="2773511"/>
            <a:ext cx="4152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L</a:t>
            </a:r>
            <a:r>
              <a:rPr lang="en-US" sz="3200" dirty="0" err="1"/>
              <a:t>ebde</a:t>
            </a:r>
            <a:endParaRPr lang="hr-HR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P</a:t>
            </a:r>
            <a:r>
              <a:rPr lang="en-US" sz="3200" dirty="0" err="1"/>
              <a:t>okreće</a:t>
            </a:r>
            <a:r>
              <a:rPr lang="en-US" sz="3200" dirty="0"/>
              <a:t> </a:t>
            </a:r>
            <a:r>
              <a:rPr lang="en-US" sz="3200" dirty="0" err="1"/>
              <a:t>ih</a:t>
            </a:r>
            <a:r>
              <a:rPr lang="en-US" sz="3200" dirty="0"/>
              <a:t> </a:t>
            </a:r>
            <a:r>
              <a:rPr lang="en-US" sz="3200" dirty="0" err="1" smtClean="0"/>
              <a:t>st</a:t>
            </a:r>
            <a:r>
              <a:rPr lang="hr-HR" sz="3200" dirty="0" smtClean="0"/>
              <a:t>ru</a:t>
            </a:r>
            <a:r>
              <a:rPr lang="en-US" sz="3200" dirty="0" err="1" smtClean="0"/>
              <a:t>ja</a:t>
            </a:r>
            <a:r>
              <a:rPr lang="en-US" sz="3200" dirty="0" smtClean="0"/>
              <a:t> </a:t>
            </a:r>
            <a:r>
              <a:rPr lang="en-US" sz="3200" dirty="0" err="1"/>
              <a:t>vode</a:t>
            </a:r>
            <a:endParaRPr lang="hr-HR" sz="3200" dirty="0"/>
          </a:p>
        </p:txBody>
      </p:sp>
      <p:pic>
        <p:nvPicPr>
          <p:cNvPr id="6" name="Rezervirano mjesto sadržaja 5" descr="Slika na kojoj se prikazuje člankonožac, beskralješnjak, branhiopodni rak&#10;&#10;Opis je automatski generiran">
            <a:extLst>
              <a:ext uri="{FF2B5EF4-FFF2-40B4-BE49-F238E27FC236}">
                <a16:creationId xmlns:a16="http://schemas.microsoft.com/office/drawing/2014/main" xmlns="" id="{32BBC203-D43C-4083-9B67-32A5E60B4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04" y="1530539"/>
            <a:ext cx="3785145" cy="4575293"/>
          </a:xfrm>
        </p:spPr>
      </p:pic>
      <p:pic>
        <p:nvPicPr>
          <p:cNvPr id="10" name="Slika 9" descr="Slika na kojoj se prikazuje rosa&#10;&#10;Opis je automatski generiran">
            <a:extLst>
              <a:ext uri="{FF2B5EF4-FFF2-40B4-BE49-F238E27FC236}">
                <a16:creationId xmlns:a16="http://schemas.microsoft.com/office/drawing/2014/main" xmlns="" id="{1AEC0D56-4CFE-45CA-A85B-1673BD02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14" y="1546110"/>
            <a:ext cx="3754222" cy="45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599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C257EE2-DC4D-4EE2-AF01-2500E98B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49" y="1314123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Kretanje biljnih organa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80870D3-D9EB-43BA-8E0E-E0172B315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904" y="5904151"/>
            <a:ext cx="438346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/>
              <a:t>Listovi (prema svjetlu)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06490FD-DF25-4ACC-AD59-1BA195614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8759" y="1432919"/>
            <a:ext cx="2904410" cy="4363876"/>
          </a:xfrm>
          <a:prstGeom prst="rect">
            <a:avLst/>
          </a:prstGeom>
        </p:spPr>
      </p:pic>
      <p:pic>
        <p:nvPicPr>
          <p:cNvPr id="8" name="Slika 7" descr="Slika na kojoj se prikazuje biljka, suncokret, cvijet&#10;&#10;Opis je automatski generiran">
            <a:extLst>
              <a:ext uri="{FF2B5EF4-FFF2-40B4-BE49-F238E27FC236}">
                <a16:creationId xmlns:a16="http://schemas.microsoft.com/office/drawing/2014/main" xmlns="" id="{B6DC01AF-A2C7-4063-8239-A9330C083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060" y="2229618"/>
            <a:ext cx="2440678" cy="317898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6EC8B02C-B37F-4DA8-9060-A89C1E88E7A9}"/>
              </a:ext>
            </a:extLst>
          </p:cNvPr>
          <p:cNvSpPr txBox="1"/>
          <p:nvPr/>
        </p:nvSpPr>
        <p:spPr>
          <a:xfrm>
            <a:off x="176015" y="5910729"/>
            <a:ext cx="383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Prema Suncu (suncokret)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DFFD80D4-3899-45A8-9505-39B9EFBC7798}"/>
              </a:ext>
            </a:extLst>
          </p:cNvPr>
          <p:cNvSpPr txBox="1"/>
          <p:nvPr/>
        </p:nvSpPr>
        <p:spPr>
          <a:xfrm>
            <a:off x="8956364" y="5796795"/>
            <a:ext cx="25560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Korijen (u tlo) </a:t>
            </a:r>
          </a:p>
          <a:p>
            <a:endParaRPr lang="hr-HR" dirty="0"/>
          </a:p>
        </p:txBody>
      </p:sp>
      <p:pic>
        <p:nvPicPr>
          <p:cNvPr id="13" name="Slika 12" descr="Slika na kojoj se prikazuje biljka, list, paprat&#10;&#10;Opis je automatski generiran">
            <a:extLst>
              <a:ext uri="{FF2B5EF4-FFF2-40B4-BE49-F238E27FC236}">
                <a16:creationId xmlns:a16="http://schemas.microsoft.com/office/drawing/2014/main" xmlns="" id="{1E477B0B-D312-4956-825F-DEC41C875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0427" y="1976905"/>
            <a:ext cx="2183936" cy="32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1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EC08C8E-BE8F-4AC7-8C03-75295F09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762" y="1505111"/>
            <a:ext cx="3667037" cy="10813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dirty="0">
                <a:latin typeface="Nunito"/>
                <a:hlinkClick r:id="rId2"/>
              </a:rPr>
              <a:t>Vizualno</a:t>
            </a:r>
            <a:r>
              <a:rPr lang="hr-HR" dirty="0">
                <a:latin typeface="Nunito"/>
              </a:rPr>
              <a:t> </a:t>
            </a:r>
            <a:r>
              <a:rPr lang="hr-HR" dirty="0">
                <a:solidFill>
                  <a:schemeClr val="accent1"/>
                </a:solidFill>
                <a:latin typeface="Nunito"/>
              </a:rPr>
              <a:t>+</a:t>
            </a:r>
            <a:endParaRPr lang="hr-HR" dirty="0">
              <a:latin typeface="Nunito"/>
            </a:endParaRPr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5B3BD2-6B6B-4805-98CE-0338FDAC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145" y="1778098"/>
            <a:ext cx="666252" cy="74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7C11CEF-CC28-4262-9974-9E217718726E}"/>
              </a:ext>
            </a:extLst>
          </p:cNvPr>
          <p:cNvSpPr txBox="1"/>
          <p:nvPr/>
        </p:nvSpPr>
        <p:spPr>
          <a:xfrm>
            <a:off x="709299" y="3830113"/>
            <a:ext cx="9957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00B050"/>
                </a:solidFill>
              </a:rPr>
              <a:t>Kako se kreću jednostanični organizmi,  a kako </a:t>
            </a:r>
            <a:r>
              <a:rPr lang="hr-HR" sz="2800" i="1" dirty="0" err="1">
                <a:solidFill>
                  <a:srgbClr val="00B050"/>
                </a:solidFill>
              </a:rPr>
              <a:t>organeli</a:t>
            </a:r>
            <a:r>
              <a:rPr lang="hr-HR" sz="2800" i="1" dirty="0">
                <a:solidFill>
                  <a:srgbClr val="00B050"/>
                </a:solidFill>
              </a:rPr>
              <a:t> u stanicama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30.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FFA3A2E-8CDA-4E35-B7E3-3E0498B1D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782" y="3027887"/>
            <a:ext cx="526980" cy="50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E7971C30-995E-40DF-8364-8872447DC5C7}"/>
              </a:ext>
            </a:extLst>
          </p:cNvPr>
          <p:cNvSpPr txBox="1"/>
          <p:nvPr/>
        </p:nvSpPr>
        <p:spPr>
          <a:xfrm>
            <a:off x="1501054" y="2946673"/>
            <a:ext cx="1096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</a:t>
            </a:r>
            <a:r>
              <a:rPr lang="hr-HR" dirty="0"/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77DA55C4-3988-4688-93C4-690B09CF0B51}"/>
              </a:ext>
            </a:extLst>
          </p:cNvPr>
          <p:cNvSpPr txBox="1"/>
          <p:nvPr/>
        </p:nvSpPr>
        <p:spPr>
          <a:xfrm>
            <a:off x="639663" y="5671265"/>
            <a:ext cx="10717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 Projekt:  </a:t>
            </a:r>
            <a:r>
              <a:rPr lang="hr-HR" sz="2800" i="1" dirty="0">
                <a:hlinkClick r:id="rId2"/>
              </a:rPr>
              <a:t>Što utječe na promjene položaja pojedinih dijelova biljaka </a:t>
            </a:r>
            <a:endParaRPr lang="hr-HR" sz="28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6C04B10-0006-464B-AAFD-536D91A2B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51" y="5079902"/>
            <a:ext cx="62184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882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667211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IZLAZNA KARTICA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7966C27-E5A6-4872-8593-60E9558ADCF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6627" y="2165741"/>
            <a:ext cx="8378746" cy="408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1067848" y="1854649"/>
            <a:ext cx="9651547" cy="4219231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D39ECDF-DADD-49D3-8964-93C9527E0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355" y="1957880"/>
            <a:ext cx="9975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 – Kako se krećem?</a:t>
            </a: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E17130D-E327-4441-AA16-59FDD4E288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464" y="1562409"/>
            <a:ext cx="787181" cy="790941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18FC77C-2ABD-4FB0-981C-3450CFE31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857" y="1957880"/>
            <a:ext cx="1816307" cy="181630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148EE6C-2437-484E-8AD5-3400FEE862CA}"/>
              </a:ext>
            </a:extLst>
          </p:cNvPr>
          <p:cNvSpPr txBox="1"/>
          <p:nvPr/>
        </p:nvSpPr>
        <p:spPr>
          <a:xfrm>
            <a:off x="1067848" y="1137766"/>
            <a:ext cx="275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Provjeri znanje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0D197D0-7994-40ED-8B2D-6E7CE0BC4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613" y="3774187"/>
            <a:ext cx="2003788" cy="20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197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4DCCD5-7BB2-4379-B25E-5F5A7DF3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 tipa kostura </a:t>
            </a:r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xmlns="" id="{918E982B-B9D7-4725-A25E-49DB70EFBE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051710"/>
          <a:ext cx="10515600" cy="330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082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403A66-F9E6-46D5-AED4-D27C4A10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843" y="1406769"/>
            <a:ext cx="3667039" cy="1676603"/>
          </a:xfrm>
        </p:spPr>
        <p:txBody>
          <a:bodyPr>
            <a:normAutofit/>
          </a:bodyPr>
          <a:lstStyle/>
          <a:p>
            <a:r>
              <a:rPr lang="hr-HR" b="1" dirty="0"/>
              <a:t>1. </a:t>
            </a:r>
            <a:r>
              <a:rPr lang="hr-HR" b="1" dirty="0" err="1"/>
              <a:t>Hidroskelet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E215090-95C4-4F1A-A5C6-E47357AC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843" y="2489982"/>
            <a:ext cx="4439905" cy="4189114"/>
          </a:xfrm>
        </p:spPr>
        <p:txBody>
          <a:bodyPr>
            <a:normAutofit/>
          </a:bodyPr>
          <a:lstStyle/>
          <a:p>
            <a:r>
              <a:rPr lang="hr-HR" dirty="0"/>
              <a:t>Gujavica, lignja, moruzgva </a:t>
            </a:r>
          </a:p>
          <a:p>
            <a:r>
              <a:rPr lang="hr-HR" dirty="0"/>
              <a:t>Voda u tjelesnim šupljinama je </a:t>
            </a:r>
            <a:r>
              <a:rPr lang="hr-HR" dirty="0" err="1"/>
              <a:t>nestlačiva</a:t>
            </a:r>
            <a:endParaRPr lang="hr-HR" dirty="0"/>
          </a:p>
          <a:p>
            <a:r>
              <a:rPr lang="hr-HR" dirty="0"/>
              <a:t>Pruža otpor stezanju okolnih mišića</a:t>
            </a:r>
          </a:p>
          <a:p>
            <a:r>
              <a:rPr lang="hr-HR" dirty="0"/>
              <a:t>Životinja mijenja oblik i pokreće se</a:t>
            </a:r>
          </a:p>
          <a:p>
            <a:pPr marL="0" indent="0">
              <a:buNone/>
            </a:pPr>
            <a:endParaRPr lang="hr-HR" dirty="0">
              <a:latin typeface="Nunito"/>
              <a:hlinkClick r:id="" action="ppaction://noaction"/>
            </a:endParaRPr>
          </a:p>
          <a:p>
            <a:pPr marL="0" indent="0">
              <a:buNone/>
            </a:pPr>
            <a:r>
              <a:rPr lang="hr-HR" dirty="0">
                <a:latin typeface="Nunito"/>
                <a:hlinkClick r:id="" action="ppaction://noaction"/>
              </a:rPr>
              <a:t>Vizualno</a:t>
            </a:r>
            <a:r>
              <a:rPr lang="hr-HR" dirty="0">
                <a:latin typeface="Nunito"/>
              </a:rPr>
              <a:t> </a:t>
            </a:r>
            <a:r>
              <a:rPr lang="hr-HR" dirty="0">
                <a:solidFill>
                  <a:schemeClr val="accent1"/>
                </a:solidFill>
                <a:latin typeface="Nunito"/>
              </a:rPr>
              <a:t>+</a:t>
            </a:r>
            <a:endParaRPr lang="hr-HR" dirty="0">
              <a:latin typeface="Nunito"/>
            </a:endParaRPr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5" name="Slika 4" descr="Slika na kojoj se prikazuje životinja, beskralješnjak, crv, člankonožac&#10;&#10;Opis je automatski generiran">
            <a:extLst>
              <a:ext uri="{FF2B5EF4-FFF2-40B4-BE49-F238E27FC236}">
                <a16:creationId xmlns:a16="http://schemas.microsoft.com/office/drawing/2014/main" xmlns="" id="{CD21D72D-51E1-4D6C-BF58-59E655E56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" r="4137" b="1"/>
          <a:stretch/>
        </p:blipFill>
        <p:spPr>
          <a:xfrm>
            <a:off x="198763" y="1289439"/>
            <a:ext cx="6682992" cy="5389657"/>
          </a:xfrm>
          <a:prstGeom prst="rect">
            <a:avLst/>
          </a:prstGeom>
          <a:effectLst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24A9CF3-59EC-4C2C-8FB8-6F2ECF5E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95" y="5883662"/>
            <a:ext cx="710017" cy="7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6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C4498EC-8753-4B77-A0D5-4D405DC5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300" y="5331655"/>
            <a:ext cx="10615716" cy="160300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b="1" dirty="0"/>
              <a:t>  ŽARNJACI </a:t>
            </a:r>
          </a:p>
          <a:p>
            <a:r>
              <a:rPr lang="hr-HR" dirty="0"/>
              <a:t>sjedilački – </a:t>
            </a:r>
            <a:r>
              <a:rPr lang="hr-HR" b="1" dirty="0"/>
              <a:t>POLIPI</a:t>
            </a:r>
            <a:r>
              <a:rPr lang="hr-HR" dirty="0"/>
              <a:t> ( hidra, vlasulja, moruzgva, koralj )</a:t>
            </a:r>
          </a:p>
          <a:p>
            <a:r>
              <a:rPr lang="hr-HR" dirty="0"/>
              <a:t>slobodno plivajući – </a:t>
            </a:r>
            <a:r>
              <a:rPr lang="hr-HR" b="1" dirty="0"/>
              <a:t>MEDUZE</a:t>
            </a:r>
          </a:p>
          <a:p>
            <a:endParaRPr lang="hr-HR" sz="20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A089D0B-E429-4C90-A31A-5BDF2DA4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80" y="1174865"/>
            <a:ext cx="3905250" cy="394001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1DCE2F1-8FED-4B62-A56B-C5E6F2A6E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579" y="1174865"/>
            <a:ext cx="4686445" cy="40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9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EBEF326-D7B6-4A1C-B31E-45332456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209" y="1283944"/>
            <a:ext cx="3387204" cy="824600"/>
          </a:xfrm>
        </p:spPr>
        <p:txBody>
          <a:bodyPr>
            <a:normAutofit/>
          </a:bodyPr>
          <a:lstStyle/>
          <a:p>
            <a:r>
              <a:rPr lang="hr-HR" sz="3600" b="1" dirty="0"/>
              <a:t>2. Vanjski kostur</a:t>
            </a:r>
            <a:endParaRPr lang="hr-HR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F785AFB-48DA-4AE6-AE86-3C206FF53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209" y="2344163"/>
            <a:ext cx="5359791" cy="42314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000" dirty="0"/>
              <a:t>Školjkaši, rakovi, kukci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Kalcijev karbonat, hitin 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Štiti od isušivanja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ograničava pokretljivost i rast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Presvlačenje</a:t>
            </a:r>
          </a:p>
          <a:p>
            <a:endParaRPr lang="hr-HR" sz="35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Slika 5" descr="Slika na kojoj se prikazuje člankonožac, rak, životinja, beskralješnjak&#10;&#10;Opis je automatski generiran">
            <a:extLst>
              <a:ext uri="{FF2B5EF4-FFF2-40B4-BE49-F238E27FC236}">
                <a16:creationId xmlns:a16="http://schemas.microsoft.com/office/drawing/2014/main" xmlns="" id="{521A2D46-B308-4115-A231-3ECAA660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42" y="1533484"/>
            <a:ext cx="5690103" cy="3791032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85630D71-D464-4940-AACD-7B9CF75EC09F}"/>
              </a:ext>
            </a:extLst>
          </p:cNvPr>
          <p:cNvSpPr txBox="1">
            <a:spLocks/>
          </p:cNvSpPr>
          <p:nvPr/>
        </p:nvSpPr>
        <p:spPr>
          <a:xfrm>
            <a:off x="9633259" y="5759800"/>
            <a:ext cx="1717431" cy="712219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35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300" dirty="0">
                <a:solidFill>
                  <a:srgbClr val="606060"/>
                </a:solidFill>
                <a:latin typeface="Nunito"/>
                <a:hlinkClick r:id="rId3"/>
              </a:rPr>
              <a:t>Vizualno</a:t>
            </a:r>
            <a:r>
              <a:rPr lang="hr-HR" sz="3300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sz="3300" dirty="0">
                <a:solidFill>
                  <a:schemeClr val="accent1"/>
                </a:solidFill>
                <a:latin typeface="Nunito"/>
              </a:rPr>
              <a:t>+</a:t>
            </a:r>
            <a:endParaRPr lang="hr-HR" sz="3300" dirty="0">
              <a:solidFill>
                <a:srgbClr val="606060"/>
              </a:solidFill>
              <a:latin typeface="Nunit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CCC6249-147B-4676-A3B5-73E4614F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0621" y="5966028"/>
            <a:ext cx="532803" cy="59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AAD62E4-7038-4CC1-B18B-4F433EF6D136}"/>
              </a:ext>
            </a:extLst>
          </p:cNvPr>
          <p:cNvSpPr txBox="1"/>
          <p:nvPr/>
        </p:nvSpPr>
        <p:spPr>
          <a:xfrm>
            <a:off x="131942" y="5786743"/>
            <a:ext cx="6272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 Istraži    </a:t>
            </a:r>
          </a:p>
          <a:p>
            <a:r>
              <a:rPr lang="hr-HR" sz="2800" i="1" dirty="0">
                <a:hlinkClick r:id="rId3"/>
              </a:rPr>
              <a:t>Odredi je li riječ o ljušturi puža ili školjkaša</a:t>
            </a:r>
            <a:endParaRPr lang="hr-HR" sz="2800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B02BB25-02F5-4750-B523-E2FD0124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984" y="5672433"/>
            <a:ext cx="61574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7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B1606D6-2494-4197-BD29-9ED16615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501" y="1266067"/>
            <a:ext cx="5193366" cy="824600"/>
          </a:xfrm>
        </p:spPr>
        <p:txBody>
          <a:bodyPr/>
          <a:lstStyle/>
          <a:p>
            <a:r>
              <a:rPr lang="hr-HR" b="1" dirty="0"/>
              <a:t>Kukci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9213A6-6654-4363-9E39-AD2F57E56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01" y="2206790"/>
            <a:ext cx="4545088" cy="154721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Vanjski kostur – štiti od isušivanja</a:t>
            </a:r>
          </a:p>
          <a:p>
            <a:pPr>
              <a:lnSpc>
                <a:spcPct val="150000"/>
              </a:lnSpc>
            </a:pPr>
            <a:r>
              <a:rPr lang="hr-HR" dirty="0"/>
              <a:t>Člankovite noge omogućuju kretanje</a:t>
            </a:r>
          </a:p>
          <a:p>
            <a:pPr>
              <a:lnSpc>
                <a:spcPct val="150000"/>
              </a:lnSpc>
            </a:pPr>
            <a:r>
              <a:rPr lang="hr-HR" dirty="0"/>
              <a:t>Lete </a:t>
            </a:r>
          </a:p>
        </p:txBody>
      </p:sp>
      <p:pic>
        <p:nvPicPr>
          <p:cNvPr id="9" name="Slika 8" descr="Slika na kojoj se prikazuje crno, insekt, žuto, raznobojno&#10;&#10;Opis je automatski generiran">
            <a:extLst>
              <a:ext uri="{FF2B5EF4-FFF2-40B4-BE49-F238E27FC236}">
                <a16:creationId xmlns:a16="http://schemas.microsoft.com/office/drawing/2014/main" xmlns="" id="{D009DEE9-CED8-44EA-B8B2-97ADD472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9" y="1029188"/>
            <a:ext cx="5066001" cy="299210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431A324-B524-4628-A7EB-715C7DF5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00" y="4144326"/>
            <a:ext cx="45720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75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6D0FB54-6A29-4070-8BB3-059FDB7BA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992" y="1338333"/>
            <a:ext cx="5501640" cy="588942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Slabo pokretni nametnici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8679CB6-6125-4128-AF71-CCD1C6CE0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992" y="2398115"/>
            <a:ext cx="5151783" cy="3996574"/>
          </a:xfrm>
        </p:spPr>
        <p:txBody>
          <a:bodyPr>
            <a:normAutofit/>
          </a:bodyPr>
          <a:lstStyle/>
          <a:p>
            <a:r>
              <a:rPr lang="hr-HR" sz="3200" dirty="0"/>
              <a:t>Metilj, trakavica, dječja glista</a:t>
            </a:r>
          </a:p>
          <a:p>
            <a:r>
              <a:rPr lang="hr-HR" sz="3200" dirty="0"/>
              <a:t>Žive u </a:t>
            </a:r>
            <a:r>
              <a:rPr lang="hr-HR" sz="3200" dirty="0" err="1"/>
              <a:t>probavilu</a:t>
            </a:r>
            <a:endParaRPr lang="hr-HR" sz="3200" dirty="0"/>
          </a:p>
          <a:p>
            <a:r>
              <a:rPr lang="hr-HR" sz="3200" dirty="0"/>
              <a:t>Pričvršćeni uz stjenku probavila</a:t>
            </a:r>
          </a:p>
          <a:p>
            <a:r>
              <a:rPr lang="hr-HR" sz="3200" dirty="0"/>
              <a:t>Vanjska površina tijela štiti od probavnih sokova domaćina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E9EF120-A051-4DAC-9809-2DC60329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0" y="1424089"/>
            <a:ext cx="6120620" cy="47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3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B533307-71B7-4B62-9CFB-5B0BE134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769" y="1488148"/>
            <a:ext cx="4164097" cy="663163"/>
          </a:xfrm>
        </p:spPr>
        <p:txBody>
          <a:bodyPr/>
          <a:lstStyle/>
          <a:p>
            <a:r>
              <a:rPr lang="hr-HR" b="1" dirty="0"/>
              <a:t>3. Unutarnji kostur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5ABC1D2-3DE9-48E2-B643-F3DD0CD7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17" y="2656072"/>
            <a:ext cx="4972048" cy="2852657"/>
          </a:xfrm>
        </p:spPr>
        <p:txBody>
          <a:bodyPr/>
          <a:lstStyle/>
          <a:p>
            <a:r>
              <a:rPr lang="hr-HR" sz="3200" dirty="0"/>
              <a:t>Zaštita organa </a:t>
            </a:r>
          </a:p>
          <a:p>
            <a:r>
              <a:rPr lang="hr-HR" sz="3200" dirty="0"/>
              <a:t>Održavanje stalnog oblika tijela </a:t>
            </a:r>
          </a:p>
          <a:p>
            <a:r>
              <a:rPr lang="hr-HR" sz="3200" dirty="0"/>
              <a:t>Kretanje</a:t>
            </a:r>
          </a:p>
          <a:p>
            <a:r>
              <a:rPr lang="hr-HR" sz="3200" dirty="0"/>
              <a:t>Kralježnjaci</a:t>
            </a: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D904E25-2CB2-4B75-92B9-E80B09084F2C}"/>
              </a:ext>
            </a:extLst>
          </p:cNvPr>
          <p:cNvSpPr txBox="1"/>
          <p:nvPr/>
        </p:nvSpPr>
        <p:spPr>
          <a:xfrm>
            <a:off x="4804066" y="5464323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Istraži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E0AFED93-11E5-49C4-B501-CA738D4E88CA}"/>
              </a:ext>
            </a:extLst>
          </p:cNvPr>
          <p:cNvSpPr/>
          <p:nvPr/>
        </p:nvSpPr>
        <p:spPr>
          <a:xfrm>
            <a:off x="8833103" y="6029877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hr-HR" sz="2800" dirty="0">
                <a:solidFill>
                  <a:srgbClr val="606060"/>
                </a:solidFill>
                <a:latin typeface="Nunito"/>
                <a:hlinkClick r:id="rId2"/>
              </a:rPr>
              <a:t>Vizualno</a:t>
            </a:r>
            <a:r>
              <a:rPr lang="hr-HR" sz="2800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sz="2800" dirty="0">
                <a:solidFill>
                  <a:schemeClr val="accent1"/>
                </a:solidFill>
                <a:latin typeface="Nunito"/>
              </a:rPr>
              <a:t>+</a:t>
            </a:r>
            <a:endParaRPr lang="hr-HR" sz="2800" b="0" i="0" dirty="0">
              <a:solidFill>
                <a:srgbClr val="606060"/>
              </a:solidFill>
              <a:effectLst/>
              <a:latin typeface="Nunito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10C527C-EDE7-4411-ADDF-E9D81DDCB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217" y="1512610"/>
            <a:ext cx="2897535" cy="4276752"/>
          </a:xfrm>
          <a:prstGeom prst="rect">
            <a:avLst/>
          </a:prstGeom>
        </p:spPr>
      </p:pic>
      <p:pic>
        <p:nvPicPr>
          <p:cNvPr id="10" name="Slika 9" descr="Slika na kojoj se prikazuje životinja, beskralješnjak, crv&#10;&#10;Opis je automatski generiran">
            <a:extLst>
              <a:ext uri="{FF2B5EF4-FFF2-40B4-BE49-F238E27FC236}">
                <a16:creationId xmlns:a16="http://schemas.microsoft.com/office/drawing/2014/main" xmlns="" id="{D78B7842-E5A5-4EB8-B116-0B738EAF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62" y="1512609"/>
            <a:ext cx="2851422" cy="427713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4C23B9F3-AE25-4550-BAE9-F3C7A10C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73211" y="5999117"/>
            <a:ext cx="532803" cy="59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144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381</Words>
  <Application>Microsoft Office PowerPoint</Application>
  <PresentationFormat>Custom</PresentationFormat>
  <Paragraphs>126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 Light</vt:lpstr>
      <vt:lpstr>Calibri</vt:lpstr>
      <vt:lpstr>Nunito</vt:lpstr>
      <vt:lpstr>Times New Roman</vt:lpstr>
      <vt:lpstr>Office Theme</vt:lpstr>
      <vt:lpstr>Tko se kako kreće u živom svijetu</vt:lpstr>
      <vt:lpstr>Kreću li se svi organizmi?</vt:lpstr>
      <vt:lpstr>3 tipa kostura </vt:lpstr>
      <vt:lpstr>1. Hidroskelet</vt:lpstr>
      <vt:lpstr>Slide 5</vt:lpstr>
      <vt:lpstr>2. Vanjski kostur</vt:lpstr>
      <vt:lpstr>Kukci </vt:lpstr>
      <vt:lpstr>Slabo pokretni nametnici</vt:lpstr>
      <vt:lpstr>3. Unutarnji kostur</vt:lpstr>
      <vt:lpstr>Spužve </vt:lpstr>
      <vt:lpstr>Unutarnji kostur kod beskralježnjaka</vt:lpstr>
      <vt:lpstr>Bodljikaši – vapnene pločice</vt:lpstr>
      <vt:lpstr>Slide 13</vt:lpstr>
      <vt:lpstr>Kralježnjaci u pokretu </vt:lpstr>
      <vt:lpstr>Ribe</vt:lpstr>
      <vt:lpstr>Vodozemci </vt:lpstr>
      <vt:lpstr>Gmazovi</vt:lpstr>
      <vt:lpstr>Slide 18</vt:lpstr>
      <vt:lpstr>Ptice</vt:lpstr>
      <vt:lpstr>Ptice</vt:lpstr>
      <vt:lpstr>Slide 21</vt:lpstr>
      <vt:lpstr>Kreću li se i ostali organizmi</vt:lpstr>
      <vt:lpstr>Slide 23</vt:lpstr>
      <vt:lpstr>Jednostanične životinje</vt:lpstr>
      <vt:lpstr>Planktoni    </vt:lpstr>
      <vt:lpstr>Kretanje biljnih organa</vt:lpstr>
      <vt:lpstr>Slide 27</vt:lpstr>
      <vt:lpstr>IZLAZNA KARTICA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Tko se kako kreće u živom svijetu</dc:title>
  <dc:creator>LEOPOLDINA Vitković</dc:creator>
  <cp:lastModifiedBy>sk-mpovalec</cp:lastModifiedBy>
  <cp:revision>65</cp:revision>
  <dcterms:created xsi:type="dcterms:W3CDTF">2021-01-26T10:09:01Z</dcterms:created>
  <dcterms:modified xsi:type="dcterms:W3CDTF">2021-08-16T12:15:51Z</dcterms:modified>
</cp:coreProperties>
</file>